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9" r:id="rId1"/>
    <p:sldMasterId id="2147483650" r:id="rId2"/>
    <p:sldMasterId id="2147483651" r:id="rId3"/>
    <p:sldMasterId id="2147483732" r:id="rId4"/>
  </p:sldMasterIdLst>
  <p:notesMasterIdLst>
    <p:notesMasterId r:id="rId41"/>
  </p:notesMasterIdLst>
  <p:sldIdLst>
    <p:sldId id="258" r:id="rId5"/>
    <p:sldId id="372" r:id="rId6"/>
    <p:sldId id="355" r:id="rId7"/>
    <p:sldId id="357" r:id="rId8"/>
    <p:sldId id="359" r:id="rId9"/>
    <p:sldId id="375" r:id="rId10"/>
    <p:sldId id="361" r:id="rId11"/>
    <p:sldId id="289" r:id="rId12"/>
    <p:sldId id="337" r:id="rId13"/>
    <p:sldId id="378" r:id="rId14"/>
    <p:sldId id="379" r:id="rId15"/>
    <p:sldId id="394" r:id="rId16"/>
    <p:sldId id="390" r:id="rId17"/>
    <p:sldId id="373" r:id="rId18"/>
    <p:sldId id="380" r:id="rId19"/>
    <p:sldId id="389" r:id="rId20"/>
    <p:sldId id="381" r:id="rId21"/>
    <p:sldId id="382" r:id="rId22"/>
    <p:sldId id="393" r:id="rId23"/>
    <p:sldId id="395" r:id="rId24"/>
    <p:sldId id="383" r:id="rId25"/>
    <p:sldId id="399" r:id="rId26"/>
    <p:sldId id="384" r:id="rId27"/>
    <p:sldId id="397" r:id="rId28"/>
    <p:sldId id="391" r:id="rId29"/>
    <p:sldId id="402" r:id="rId30"/>
    <p:sldId id="403" r:id="rId31"/>
    <p:sldId id="376" r:id="rId32"/>
    <p:sldId id="385" r:id="rId33"/>
    <p:sldId id="398" r:id="rId34"/>
    <p:sldId id="387" r:id="rId35"/>
    <p:sldId id="388" r:id="rId36"/>
    <p:sldId id="386" r:id="rId37"/>
    <p:sldId id="400" r:id="rId38"/>
    <p:sldId id="396" r:id="rId39"/>
    <p:sldId id="401" r:id="rId40"/>
  </p:sldIdLst>
  <p:sldSz cx="9144000" cy="6858000" type="screen4x3"/>
  <p:notesSz cx="6858000" cy="9144000"/>
  <p:embeddedFontLst>
    <p:embeddedFont>
      <p:font typeface="HY강B" pitchFamily="18" charset="-127"/>
      <p:regular r:id="rId42"/>
    </p:embeddedFont>
    <p:embeddedFont>
      <p:font typeface="맑은 고딕" pitchFamily="50" charset="-127"/>
      <p:regular r:id="rId43"/>
      <p:bold r:id="rId4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  <a:srgbClr val="CCFFCC"/>
    <a:srgbClr val="FFFF99"/>
    <a:srgbClr val="000099"/>
    <a:srgbClr val="990033"/>
    <a:srgbClr val="66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94660"/>
  </p:normalViewPr>
  <p:slideViewPr>
    <p:cSldViewPr>
      <p:cViewPr varScale="1">
        <p:scale>
          <a:sx n="73" d="100"/>
          <a:sy n="73" d="100"/>
        </p:scale>
        <p:origin x="-106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15D4EBD-03EF-43AE-AAF6-1A383C7018FA}" type="datetimeFigureOut">
              <a:rPr lang="ko-KR" altLang="en-US"/>
              <a:pPr>
                <a:defRPr/>
              </a:pPr>
              <a:t>2016-05-15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151E3E4-0752-4BC2-BA8A-54EA2CA72CA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023476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역전된 것은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</a:t>
            </a:r>
            <a:r>
              <a:rPr lang="en-US" altLang="ko-KR" dirty="0" smtClean="0"/>
              <a:t>, 4</a:t>
            </a:r>
            <a:r>
              <a:rPr lang="ko-KR" altLang="en-US" dirty="0" smtClean="0"/>
              <a:t>번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23D01-E7C3-4919-99D0-F6388E2715BA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9927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EE67-357E-4567-81D9-3714F2BBA5AC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D4D89-1065-4E81-83B8-C076C986CD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EE67-357E-4567-81D9-3714F2BBA5AC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D4D89-1065-4E81-83B8-C076C986CD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EE67-357E-4567-81D9-3714F2BBA5AC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D4D89-1065-4E81-83B8-C076C986CD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EE67-357E-4567-81D9-3714F2BBA5AC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D4D89-1065-4E81-83B8-C076C986CD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EE67-357E-4567-81D9-3714F2BBA5AC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D4D89-1065-4E81-83B8-C076C986CD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EE67-357E-4567-81D9-3714F2BBA5AC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D4D89-1065-4E81-83B8-C076C986CD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EE67-357E-4567-81D9-3714F2BBA5AC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D4D89-1065-4E81-83B8-C076C986CD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EE67-357E-4567-81D9-3714F2BBA5AC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D4D89-1065-4E81-83B8-C076C986CD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EE67-357E-4567-81D9-3714F2BBA5AC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D4D89-1065-4E81-83B8-C076C986CD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EE67-357E-4567-81D9-3714F2BBA5AC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D4D89-1065-4E81-83B8-C076C986CD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EE67-357E-4567-81D9-3714F2BBA5AC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D4D89-1065-4E81-83B8-C076C986CD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8" descr="꽃1-1 copy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6" descr="꽃1-2 copy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9" descr="꽃1-3 copy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6727B-F5DE-4957-83F6-48B373D0088D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0CC75-4D38-4907-A44E-FA7B06B92D9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terms.naver.com/entry.nhn?docId=1834465&amp;cid=3935&amp;categoryId=3935" TargetMode="External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57" descr="JHS-004-1 cop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557338"/>
            <a:ext cx="8207375" cy="115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Text Box 158"/>
          <p:cNvSpPr txBox="1">
            <a:spLocks noChangeArrowheads="1"/>
          </p:cNvSpPr>
          <p:nvPr/>
        </p:nvSpPr>
        <p:spPr bwMode="auto">
          <a:xfrm>
            <a:off x="755650" y="1557338"/>
            <a:ext cx="755967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Ⅰ. </a:t>
            </a:r>
            <a:r>
              <a:rPr lang="ko-KR" altLang="en-US" sz="6600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소중한 지구</a:t>
            </a:r>
            <a:endParaRPr lang="ko-KR" altLang="en-US" sz="6600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124" name="TextBox 10"/>
          <p:cNvSpPr txBox="1">
            <a:spLocks noChangeArrowheads="1"/>
          </p:cNvSpPr>
          <p:nvPr/>
        </p:nvSpPr>
        <p:spPr bwMode="auto">
          <a:xfrm>
            <a:off x="1331913" y="2636838"/>
            <a:ext cx="6264275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4800" b="1" dirty="0">
                <a:latin typeface="HY강B" pitchFamily="18" charset="-127"/>
                <a:ea typeface="HY강B" pitchFamily="18" charset="-127"/>
              </a:rPr>
              <a:t>3</a:t>
            </a:r>
            <a:r>
              <a:rPr lang="en-US" altLang="ko-KR" sz="4800" b="1" dirty="0" smtClean="0"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4800" b="1" dirty="0" smtClean="0">
                <a:latin typeface="HY강B" pitchFamily="18" charset="-127"/>
                <a:ea typeface="HY강B" pitchFamily="18" charset="-127"/>
              </a:rPr>
              <a:t>아름다운 한반도</a:t>
            </a:r>
            <a:endParaRPr lang="ko-KR" altLang="en-US" sz="48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125" name="TextBox 10"/>
          <p:cNvSpPr txBox="1">
            <a:spLocks noChangeArrowheads="1"/>
          </p:cNvSpPr>
          <p:nvPr/>
        </p:nvSpPr>
        <p:spPr bwMode="auto">
          <a:xfrm>
            <a:off x="179388" y="3429000"/>
            <a:ext cx="8713787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4400" b="1" dirty="0" smtClean="0">
                <a:latin typeface="HY강B" pitchFamily="18" charset="-127"/>
                <a:ea typeface="HY강B" pitchFamily="18" charset="-127"/>
              </a:rPr>
              <a:t>3-4 </a:t>
            </a:r>
            <a:r>
              <a:rPr lang="ko-KR" altLang="en-US" sz="4400" b="1" dirty="0" smtClean="0">
                <a:latin typeface="HY강B" pitchFamily="18" charset="-127"/>
                <a:ea typeface="HY강B" pitchFamily="18" charset="-127"/>
              </a:rPr>
              <a:t>쌓이고 깎여서 만들어진 암석과 지형</a:t>
            </a:r>
            <a:endParaRPr lang="ko-KR" altLang="en-US" sz="4400" b="1" dirty="0">
              <a:latin typeface="HY강B" pitchFamily="18" charset="-127"/>
              <a:ea typeface="HY강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20781" y="354072"/>
            <a:ext cx="87137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 1. </a:t>
            </a:r>
            <a:r>
              <a:rPr lang="ko-KR" altLang="en-US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퇴적암</a:t>
            </a:r>
            <a:endParaRPr lang="en-US" altLang="ko-KR" sz="3600" b="1" dirty="0" smtClean="0">
              <a:solidFill>
                <a:srgbClr val="00B0F0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3528" y="1196752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(2)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퇴적암의 분류 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: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퇴적물의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종류에 따라 분류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3528" y="2276872"/>
            <a:ext cx="849694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HY강B" pitchFamily="18" charset="-127"/>
                <a:ea typeface="HY강B" pitchFamily="18" charset="-127"/>
              </a:rPr>
              <a:t>-</a:t>
            </a:r>
            <a:r>
              <a:rPr lang="ko-KR" altLang="en-US" sz="4000" dirty="0">
                <a:latin typeface="HY강B" pitchFamily="18" charset="-127"/>
                <a:ea typeface="HY강B" pitchFamily="18" charset="-127"/>
              </a:rPr>
              <a:t>자갈</a:t>
            </a:r>
            <a:r>
              <a:rPr lang="en-US" altLang="ko-KR" sz="40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4000" dirty="0">
                <a:latin typeface="HY강B" pitchFamily="18" charset="-127"/>
                <a:ea typeface="HY강B" pitchFamily="18" charset="-127"/>
              </a:rPr>
              <a:t>모래</a:t>
            </a:r>
            <a:r>
              <a:rPr lang="en-US" altLang="ko-KR" sz="40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4000" dirty="0">
                <a:latin typeface="HY강B" pitchFamily="18" charset="-127"/>
                <a:ea typeface="HY강B" pitchFamily="18" charset="-127"/>
              </a:rPr>
              <a:t>진흙 </a:t>
            </a:r>
            <a:r>
              <a:rPr lang="en-US" altLang="ko-KR" sz="4000" dirty="0">
                <a:latin typeface="HY강B" pitchFamily="18" charset="-127"/>
                <a:ea typeface="HY강B" pitchFamily="18" charset="-127"/>
              </a:rPr>
              <a:t>-&gt;</a:t>
            </a:r>
            <a:r>
              <a:rPr lang="ko-KR" altLang="en-US" sz="4000" dirty="0" err="1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역암</a:t>
            </a:r>
            <a:r>
              <a:rPr lang="ko-KR" altLang="en-US" sz="4000" dirty="0">
                <a:latin typeface="HY강B" pitchFamily="18" charset="-127"/>
                <a:ea typeface="HY강B" pitchFamily="18" charset="-127"/>
              </a:rPr>
              <a:t> </a:t>
            </a:r>
            <a:endParaRPr lang="en-US" altLang="ko-KR" sz="4000" dirty="0"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4000" dirty="0">
                <a:latin typeface="HY강B" pitchFamily="18" charset="-127"/>
                <a:ea typeface="HY강B" pitchFamily="18" charset="-127"/>
              </a:rPr>
              <a:t>-</a:t>
            </a:r>
            <a:r>
              <a:rPr lang="ko-KR" altLang="en-US" sz="4000" dirty="0">
                <a:latin typeface="HY강B" pitchFamily="18" charset="-127"/>
                <a:ea typeface="HY강B" pitchFamily="18" charset="-127"/>
              </a:rPr>
              <a:t>모래</a:t>
            </a:r>
            <a:r>
              <a:rPr lang="en-US" altLang="ko-KR" sz="4000" dirty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4000" dirty="0">
                <a:latin typeface="HY강B" pitchFamily="18" charset="-127"/>
                <a:ea typeface="HY강B" pitchFamily="18" charset="-127"/>
              </a:rPr>
              <a:t>진흙 </a:t>
            </a:r>
            <a:r>
              <a:rPr lang="en-US" altLang="ko-KR" sz="4000" dirty="0">
                <a:latin typeface="HY강B" pitchFamily="18" charset="-127"/>
                <a:ea typeface="HY강B" pitchFamily="18" charset="-127"/>
              </a:rPr>
              <a:t>-&gt; </a:t>
            </a:r>
            <a:r>
              <a:rPr lang="ko-KR" altLang="en-US" sz="40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사암 </a:t>
            </a:r>
            <a:endParaRPr lang="en-US" altLang="ko-KR" sz="4000" dirty="0">
              <a:solidFill>
                <a:srgbClr val="FF0000"/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4000" dirty="0">
                <a:latin typeface="HY강B" pitchFamily="18" charset="-127"/>
                <a:ea typeface="HY강B" pitchFamily="18" charset="-127"/>
              </a:rPr>
              <a:t>-</a:t>
            </a:r>
            <a:r>
              <a:rPr lang="ko-KR" altLang="en-US" sz="4000" dirty="0">
                <a:latin typeface="HY강B" pitchFamily="18" charset="-127"/>
                <a:ea typeface="HY강B" pitchFamily="18" charset="-127"/>
              </a:rPr>
              <a:t>진흙</a:t>
            </a:r>
            <a:r>
              <a:rPr lang="en-US" altLang="ko-KR" sz="4000" dirty="0">
                <a:latin typeface="HY강B" pitchFamily="18" charset="-127"/>
                <a:ea typeface="HY강B" pitchFamily="18" charset="-127"/>
              </a:rPr>
              <a:t>-&gt; </a:t>
            </a:r>
            <a:r>
              <a:rPr lang="ko-KR" altLang="en-US" sz="4000" dirty="0" err="1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셰일</a:t>
            </a:r>
            <a:r>
              <a:rPr lang="ko-KR" altLang="en-US" sz="4000" dirty="0">
                <a:latin typeface="HY강B" pitchFamily="18" charset="-127"/>
                <a:ea typeface="HY강B" pitchFamily="18" charset="-127"/>
              </a:rPr>
              <a:t> </a:t>
            </a:r>
            <a:endParaRPr lang="en-US" altLang="ko-KR" sz="4000" dirty="0"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4000" dirty="0">
                <a:latin typeface="HY강B" pitchFamily="18" charset="-127"/>
                <a:ea typeface="HY강B" pitchFamily="18" charset="-127"/>
              </a:rPr>
              <a:t>-</a:t>
            </a:r>
            <a:r>
              <a:rPr lang="ko-KR" altLang="en-US" sz="4000" dirty="0">
                <a:latin typeface="HY강B" pitchFamily="18" charset="-127"/>
                <a:ea typeface="HY강B" pitchFamily="18" charset="-127"/>
              </a:rPr>
              <a:t>화산재</a:t>
            </a:r>
            <a:r>
              <a:rPr lang="en-US" altLang="ko-KR" sz="4000" dirty="0">
                <a:latin typeface="HY강B" pitchFamily="18" charset="-127"/>
                <a:ea typeface="HY강B" pitchFamily="18" charset="-127"/>
              </a:rPr>
              <a:t>-&gt; </a:t>
            </a:r>
            <a:r>
              <a:rPr lang="ko-KR" altLang="en-US" sz="40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응회암</a:t>
            </a:r>
            <a:r>
              <a:rPr lang="ko-KR" altLang="en-US" sz="4000" dirty="0">
                <a:latin typeface="HY강B" pitchFamily="18" charset="-127"/>
                <a:ea typeface="HY강B" pitchFamily="18" charset="-127"/>
              </a:rPr>
              <a:t> </a:t>
            </a:r>
            <a:endParaRPr lang="en-US" altLang="ko-KR" sz="4000" dirty="0"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4000" dirty="0">
                <a:latin typeface="HY강B" pitchFamily="18" charset="-127"/>
                <a:ea typeface="HY강B" pitchFamily="18" charset="-127"/>
              </a:rPr>
              <a:t>-</a:t>
            </a:r>
            <a:r>
              <a:rPr lang="ko-KR" altLang="en-US" sz="4000" dirty="0">
                <a:latin typeface="HY강B" pitchFamily="18" charset="-127"/>
                <a:ea typeface="HY강B" pitchFamily="18" charset="-127"/>
              </a:rPr>
              <a:t>석회질물질</a:t>
            </a:r>
            <a:r>
              <a:rPr lang="en-US" altLang="ko-KR" sz="4000" dirty="0">
                <a:latin typeface="HY강B" pitchFamily="18" charset="-127"/>
                <a:ea typeface="HY강B" pitchFamily="18" charset="-127"/>
              </a:rPr>
              <a:t>-&gt; </a:t>
            </a:r>
            <a:r>
              <a:rPr lang="ko-KR" altLang="en-US" sz="40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석회암</a:t>
            </a:r>
          </a:p>
          <a:p>
            <a:r>
              <a:rPr lang="en-US" altLang="ko-KR" sz="4000" dirty="0">
                <a:latin typeface="HY강B" pitchFamily="18" charset="-127"/>
                <a:ea typeface="HY강B" pitchFamily="18" charset="-127"/>
              </a:rPr>
              <a:t>-</a:t>
            </a:r>
            <a:r>
              <a:rPr lang="ko-KR" altLang="en-US" sz="4000" dirty="0">
                <a:latin typeface="HY강B" pitchFamily="18" charset="-127"/>
                <a:ea typeface="HY강B" pitchFamily="18" charset="-127"/>
              </a:rPr>
              <a:t>빙하 퇴적물</a:t>
            </a:r>
            <a:r>
              <a:rPr lang="en-US" altLang="ko-KR" sz="4000" dirty="0">
                <a:latin typeface="HY강B" pitchFamily="18" charset="-127"/>
                <a:ea typeface="HY강B" pitchFamily="18" charset="-127"/>
              </a:rPr>
              <a:t>-&gt; </a:t>
            </a:r>
            <a:r>
              <a:rPr lang="ko-KR" altLang="en-US" sz="40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빙퇴석</a:t>
            </a:r>
            <a:endParaRPr lang="en-US" altLang="ko-KR" sz="4000" dirty="0">
              <a:solidFill>
                <a:srgbClr val="FF0000"/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4000" dirty="0">
                <a:latin typeface="HY강B" pitchFamily="18" charset="-127"/>
                <a:ea typeface="HY강B" pitchFamily="18" charset="-127"/>
              </a:rPr>
              <a:t>-</a:t>
            </a:r>
            <a:r>
              <a:rPr lang="ko-KR" altLang="en-US" sz="4000" dirty="0">
                <a:latin typeface="HY강B" pitchFamily="18" charset="-127"/>
                <a:ea typeface="HY강B" pitchFamily="18" charset="-127"/>
              </a:rPr>
              <a:t>소금</a:t>
            </a:r>
            <a:r>
              <a:rPr lang="en-US" altLang="ko-KR" sz="4000" dirty="0">
                <a:latin typeface="HY강B" pitchFamily="18" charset="-127"/>
                <a:ea typeface="HY강B" pitchFamily="18" charset="-127"/>
              </a:rPr>
              <a:t>-&gt; </a:t>
            </a:r>
            <a:r>
              <a:rPr lang="ko-KR" altLang="en-US" sz="40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암염</a:t>
            </a:r>
          </a:p>
        </p:txBody>
      </p:sp>
    </p:spTree>
    <p:extLst>
      <p:ext uri="{BB962C8B-B14F-4D97-AF65-F5344CB8AC3E}">
        <p14:creationId xmlns:p14="http://schemas.microsoft.com/office/powerpoint/2010/main" xmlns="" val="120887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20781" y="354072"/>
            <a:ext cx="87137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 1. </a:t>
            </a:r>
            <a:r>
              <a:rPr lang="ko-KR" altLang="en-US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퇴적암</a:t>
            </a:r>
            <a:endParaRPr lang="en-US" altLang="ko-KR" sz="3600" b="1" dirty="0" smtClean="0">
              <a:solidFill>
                <a:srgbClr val="00B0F0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39645" y="1000403"/>
            <a:ext cx="849694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(3)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퇴적암에 나타나는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특징</a:t>
            </a:r>
            <a:endParaRPr lang="en-US" altLang="ko-KR" sz="3600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① </a:t>
            </a:r>
            <a:r>
              <a:rPr lang="ko-KR" altLang="en-US" sz="3600" dirty="0" err="1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층리</a:t>
            </a:r>
            <a:r>
              <a:rPr lang="ko-KR" altLang="en-US" sz="3600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3600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: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서로 다른 퇴적물이 겹겹이 쌓여 생긴 줄무늬로</a:t>
            </a:r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퇴적암에서 나타남</a:t>
            </a:r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3600" dirty="0" err="1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엽리와</a:t>
            </a:r>
            <a:r>
              <a:rPr lang="ko-KR" altLang="en-US" sz="3600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 구별</a:t>
            </a:r>
            <a:r>
              <a:rPr lang="en-US" altLang="ko-KR" sz="3600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!</a:t>
            </a:r>
            <a:endParaRPr lang="ko-KR" altLang="en-US" sz="3600" dirty="0" smtClean="0">
              <a:solidFill>
                <a:srgbClr val="FF0000"/>
              </a:solidFill>
              <a:latin typeface="HY강B" pitchFamily="18" charset="-127"/>
              <a:ea typeface="HY강B" pitchFamily="18" charset="-127"/>
            </a:endParaRPr>
          </a:p>
          <a:p>
            <a:endParaRPr lang="en-US" altLang="ko-KR" sz="3600" dirty="0" smtClean="0">
              <a:solidFill>
                <a:srgbClr val="FF0000"/>
              </a:solidFill>
              <a:latin typeface="HY강B" pitchFamily="18" charset="-127"/>
              <a:ea typeface="HY강B" pitchFamily="18" charset="-127"/>
            </a:endParaRPr>
          </a:p>
          <a:p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http://cafeptthumb4.phinf.naver.net/20100109_8/aresmaster_1262973939493w1kKX_jpg/%C3%FE%B8%AE%BF%CD_%C3%FE%B8%AE%B8%E9_aresmaster.jpg?type=w74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31029"/>
            <a:ext cx="5832648" cy="352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7963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9512" y="260648"/>
            <a:ext cx="6120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(3)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퇴적암에 나타나는 특징</a:t>
            </a:r>
            <a:endParaRPr lang="en-US" altLang="ko-KR" sz="36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08720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② 화석</a:t>
            </a:r>
            <a:endParaRPr lang="ko-KR" alt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56792"/>
            <a:ext cx="9056108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_x133900384" descr="EMB000010243e07"/>
          <p:cNvSpPr>
            <a:spLocks noChangeArrowheads="1"/>
          </p:cNvSpPr>
          <p:nvPr/>
        </p:nvSpPr>
        <p:spPr bwMode="auto">
          <a:xfrm>
            <a:off x="1000100" y="751156"/>
            <a:ext cx="7240318" cy="6106844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79512" y="134034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③ 퇴적구조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③ 퇴적구조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4653136"/>
            <a:ext cx="8496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-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퇴적물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입자가 굵은 것부터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작은 것 순으로 쌓임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9512" y="5949280"/>
            <a:ext cx="8604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-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퇴적환경 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: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깊은 바다</a:t>
            </a:r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0689"/>
            <a:ext cx="437884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620688"/>
            <a:ext cx="4477790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79624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③ 퇴적구조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437112"/>
            <a:ext cx="8802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-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비스듬히 경사진 모양으로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기울기가 큰 부분이 위쪽임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5733256"/>
            <a:ext cx="8784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-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퇴적환경 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: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수심이 얕은 곳이나 사막</a:t>
            </a: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0688"/>
            <a:ext cx="4643470" cy="3853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620688"/>
            <a:ext cx="4402614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3344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사층리의 발달 과정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785926"/>
            <a:ext cx="8507032" cy="27146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9512" y="134034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③ 퇴적구조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520" y="4653136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-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물결 모양의 흔적으로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단면에서 뾰족한 부분이 위쪽임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9512" y="5877272"/>
            <a:ext cx="8445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-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퇴적환경 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: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얕은 바다나 호수</a:t>
            </a:r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0688"/>
            <a:ext cx="4703194" cy="392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764704"/>
            <a:ext cx="4426804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1040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③ 퇴적구조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9532" y="3212976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④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건열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50912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-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땅이 갈라진 모습으로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단면에서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뾰족한 부분이 아래쪽임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5733256"/>
            <a:ext cx="8289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-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퇴적환경 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: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건조한 기후</a:t>
            </a:r>
          </a:p>
        </p:txBody>
      </p:sp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48680"/>
            <a:ext cx="4794047" cy="392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5" y="692696"/>
            <a:ext cx="4215741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89738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0"/>
            <a:ext cx="8229057" cy="1143240"/>
          </a:xfrm>
        </p:spPr>
        <p:txBody>
          <a:bodyPr/>
          <a:lstStyle/>
          <a:p>
            <a:r>
              <a:rPr lang="ko-KR" altLang="en-US" dirty="0" smtClean="0"/>
              <a:t>어느 것이 역전된 것일까요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414" y="1142984"/>
            <a:ext cx="3145602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1142984"/>
            <a:ext cx="3143272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4414" y="3857628"/>
            <a:ext cx="3143272" cy="265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00562" y="3857628"/>
            <a:ext cx="3102894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857224" y="3214686"/>
            <a:ext cx="357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1</a:t>
            </a:r>
            <a:endParaRPr lang="ko-KR" alt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643834" y="3286124"/>
            <a:ext cx="357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2</a:t>
            </a:r>
            <a:endParaRPr lang="ko-KR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857224" y="3929066"/>
            <a:ext cx="357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3</a:t>
            </a:r>
            <a:endParaRPr lang="ko-KR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7643834" y="3929066"/>
            <a:ext cx="357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4</a:t>
            </a:r>
            <a:endParaRPr lang="ko-KR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52993638"/>
              </p:ext>
            </p:extLst>
          </p:nvPr>
        </p:nvGraphicFramePr>
        <p:xfrm>
          <a:off x="179512" y="15618"/>
          <a:ext cx="8251000" cy="6630160"/>
        </p:xfrm>
        <a:graphic>
          <a:graphicData uri="http://schemas.openxmlformats.org/drawingml/2006/table">
            <a:tbl>
              <a:tblPr/>
              <a:tblGrid>
                <a:gridCol w="1209292"/>
                <a:gridCol w="3520854"/>
                <a:gridCol w="3520854"/>
              </a:tblGrid>
              <a:tr h="67055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구분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FF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접촉 변성 작용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FF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광역 변성 작용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637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정의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기존의 암석이 </a:t>
                      </a:r>
                      <a:r>
                        <a:rPr lang="ko-KR" altLang="en-US" sz="2400" kern="0" spc="0" dirty="0">
                          <a:solidFill>
                            <a:srgbClr val="FF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마그마의 </a:t>
                      </a:r>
                      <a:r>
                        <a:rPr lang="ko-KR" altLang="en-US" sz="2400" kern="0" spc="0" dirty="0" err="1">
                          <a:solidFill>
                            <a:srgbClr val="FF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관입</a:t>
                      </a:r>
                      <a:r>
                        <a:rPr lang="ko-KR" altLang="en-US" sz="2400" kern="0" spc="0" dirty="0" err="1">
                          <a:solidFill>
                            <a:srgbClr val="00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에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 의한 높은 열에 의해 변성되는 작용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조산 운동과 같은 대규모 지각 변동에 의해 암석이 높은 </a:t>
                      </a:r>
                      <a:r>
                        <a:rPr lang="ko-KR" altLang="en-US" sz="2400" kern="0" spc="0" dirty="0">
                          <a:solidFill>
                            <a:srgbClr val="FF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열과 압력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을 받아 변성되는 작용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26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변성 범위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마그마의 </a:t>
                      </a:r>
                      <a:r>
                        <a:rPr lang="ko-KR" altLang="en-US" sz="2400" kern="0" spc="0" dirty="0" err="1">
                          <a:solidFill>
                            <a:srgbClr val="00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접촉부를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 따라 </a:t>
                      </a:r>
                      <a:r>
                        <a:rPr lang="ko-KR" altLang="en-US" sz="2400" kern="0" spc="0" dirty="0">
                          <a:solidFill>
                            <a:srgbClr val="FF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좁은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 범위에서 일어남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비교적 </a:t>
                      </a:r>
                      <a:r>
                        <a:rPr lang="ko-KR" altLang="en-US" sz="2400" kern="0" spc="0" dirty="0">
                          <a:solidFill>
                            <a:srgbClr val="FF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넓은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 범위에서 일어남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637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지질 구조의 특징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-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광물이 재결정되어 입자가 커짐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-</a:t>
                      </a:r>
                      <a:r>
                        <a:rPr lang="ko-KR" altLang="en-US" sz="2400" kern="0" spc="0" dirty="0">
                          <a:solidFill>
                            <a:srgbClr val="FF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치밀하고 견고한 조직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이 나타남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광물이 재결정되거나 입자가 재배열된 </a:t>
                      </a:r>
                      <a:r>
                        <a:rPr lang="ko-KR" altLang="en-US" sz="2400" kern="0" spc="0" dirty="0" err="1">
                          <a:solidFill>
                            <a:srgbClr val="FF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엽리</a:t>
                      </a:r>
                      <a:r>
                        <a:rPr lang="ko-KR" altLang="en-US" sz="2400" kern="0" spc="0" dirty="0" err="1">
                          <a:solidFill>
                            <a:srgbClr val="00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가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HY강B" pitchFamily="18" charset="-127"/>
                          <a:ea typeface="HY강B" pitchFamily="18" charset="-127"/>
                        </a:rPr>
                        <a:t> 나타남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700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680" y="0"/>
            <a:ext cx="9252520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 smtClean="0">
                <a:latin typeface="7367_9"/>
              </a:rPr>
              <a:t>※ </a:t>
            </a:r>
            <a:r>
              <a:rPr lang="ko-KR" altLang="en-US" sz="3200" dirty="0" smtClean="0">
                <a:latin typeface="7367_9"/>
              </a:rPr>
              <a:t>지질시대 </a:t>
            </a:r>
            <a:r>
              <a:rPr lang="en-US" altLang="ko-KR" sz="3200" dirty="0">
                <a:latin typeface="7367_9"/>
              </a:rPr>
              <a:t>: (38</a:t>
            </a:r>
            <a:r>
              <a:rPr lang="ko-KR" altLang="en-US" sz="3200" dirty="0">
                <a:latin typeface="7367_9"/>
              </a:rPr>
              <a:t>억년 </a:t>
            </a:r>
            <a:r>
              <a:rPr lang="en-US" altLang="ko-KR" sz="3200" dirty="0">
                <a:latin typeface="7367_9"/>
              </a:rPr>
              <a:t>~ 1</a:t>
            </a:r>
            <a:r>
              <a:rPr lang="ko-KR" altLang="en-US" sz="3200" dirty="0">
                <a:latin typeface="7367_9"/>
              </a:rPr>
              <a:t>만년</a:t>
            </a:r>
            <a:r>
              <a:rPr lang="en-US" altLang="ko-KR" sz="3200" dirty="0">
                <a:latin typeface="7367_9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ko-KR" dirty="0" smtClean="0">
              <a:latin typeface="7367_9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 smtClean="0">
                <a:latin typeface="7367_9"/>
              </a:rPr>
              <a:t>38</a:t>
            </a:r>
            <a:r>
              <a:rPr lang="ko-KR" altLang="en-US" sz="2400" dirty="0" err="1">
                <a:latin typeface="7367_9"/>
              </a:rPr>
              <a:t>억년전은</a:t>
            </a:r>
            <a:r>
              <a:rPr lang="ko-KR" altLang="en-US" sz="2400" dirty="0">
                <a:latin typeface="7367_9"/>
              </a:rPr>
              <a:t> 지구가 탄생하고 최초로 바다와 육지가 생성된 때이다</a:t>
            </a:r>
            <a:r>
              <a:rPr lang="en-US" altLang="ko-KR" sz="2400" dirty="0" smtClean="0">
                <a:latin typeface="7367_9"/>
              </a:rPr>
              <a:t>. </a:t>
            </a:r>
            <a:r>
              <a:rPr lang="ko-KR" altLang="en-US" sz="2400" dirty="0" smtClean="0">
                <a:latin typeface="7367_9"/>
              </a:rPr>
              <a:t>지질시대는 </a:t>
            </a:r>
            <a:r>
              <a:rPr lang="ko-KR" altLang="en-US" sz="2400" dirty="0" err="1">
                <a:latin typeface="7367_9"/>
              </a:rPr>
              <a:t>부정합</a:t>
            </a:r>
            <a:r>
              <a:rPr lang="en-US" altLang="ko-KR" sz="2400" dirty="0">
                <a:latin typeface="7367_9"/>
              </a:rPr>
              <a:t>, </a:t>
            </a:r>
            <a:r>
              <a:rPr lang="ko-KR" altLang="en-US" sz="2400" dirty="0">
                <a:latin typeface="7367_9"/>
              </a:rPr>
              <a:t>생물계 특히 동물계의 급변을 </a:t>
            </a:r>
            <a:r>
              <a:rPr lang="ko-KR" altLang="en-US" sz="2400" dirty="0" smtClean="0">
                <a:latin typeface="7367_9"/>
              </a:rPr>
              <a:t>기준으로 구분</a:t>
            </a:r>
            <a:endParaRPr lang="en-US" altLang="ko-KR" sz="2400" dirty="0">
              <a:latin typeface="7367_9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ko-KR" dirty="0" smtClean="0">
              <a:latin typeface="7367_9"/>
            </a:endParaRPr>
          </a:p>
          <a:p>
            <a:r>
              <a:rPr lang="ko-KR" altLang="en-US" sz="3600" dirty="0" smtClean="0">
                <a:latin typeface="7367_9"/>
              </a:rPr>
              <a:t>① </a:t>
            </a:r>
            <a:r>
              <a:rPr lang="ko-KR" altLang="en-US" sz="3600" dirty="0" err="1" smtClean="0">
                <a:latin typeface="7367_9"/>
              </a:rPr>
              <a:t>선캄브리아</a:t>
            </a:r>
            <a:r>
              <a:rPr lang="en-US" altLang="ko-KR" sz="3600" dirty="0"/>
              <a:t>(</a:t>
            </a:r>
            <a:r>
              <a:rPr lang="ko-KR" altLang="en-US" sz="3600" dirty="0"/>
              <a:t>약 </a:t>
            </a:r>
            <a:r>
              <a:rPr lang="en-US" altLang="ko-KR" sz="3600" dirty="0"/>
              <a:t>38</a:t>
            </a:r>
            <a:r>
              <a:rPr lang="ko-KR" altLang="en-US" sz="3600" dirty="0"/>
              <a:t>억년 </a:t>
            </a:r>
            <a:r>
              <a:rPr lang="en-US" altLang="ko-KR" sz="3600" dirty="0"/>
              <a:t>~ 5</a:t>
            </a:r>
            <a:r>
              <a:rPr lang="ko-KR" altLang="en-US" sz="3600" dirty="0"/>
              <a:t>억 </a:t>
            </a:r>
            <a:r>
              <a:rPr lang="en-US" altLang="ko-KR" sz="3600" dirty="0"/>
              <a:t>7</a:t>
            </a:r>
            <a:r>
              <a:rPr lang="ko-KR" altLang="en-US" sz="3600" dirty="0"/>
              <a:t>천만년</a:t>
            </a:r>
            <a:r>
              <a:rPr lang="en-US" altLang="ko-KR" sz="3600" dirty="0"/>
              <a:t>)</a:t>
            </a:r>
          </a:p>
          <a:p>
            <a:endParaRPr lang="en-US" altLang="ko-KR" sz="3600" dirty="0" smtClean="0">
              <a:latin typeface="7367_9"/>
            </a:endParaRPr>
          </a:p>
          <a:p>
            <a:r>
              <a:rPr lang="ko-KR" altLang="en-US" sz="3600" dirty="0" smtClean="0">
                <a:latin typeface="7367_9"/>
              </a:rPr>
              <a:t>② 고생대</a:t>
            </a:r>
            <a:r>
              <a:rPr lang="en-US" altLang="ko-KR" sz="3600" dirty="0"/>
              <a:t>(5</a:t>
            </a:r>
            <a:r>
              <a:rPr lang="ko-KR" altLang="en-US" sz="3600" dirty="0"/>
              <a:t>억 </a:t>
            </a:r>
            <a:r>
              <a:rPr lang="en-US" altLang="ko-KR" sz="3600" dirty="0"/>
              <a:t>7</a:t>
            </a:r>
            <a:r>
              <a:rPr lang="ko-KR" altLang="en-US" sz="3600" dirty="0"/>
              <a:t>천만년 </a:t>
            </a:r>
            <a:r>
              <a:rPr lang="en-US" altLang="ko-KR" sz="3600" dirty="0"/>
              <a:t>~ 2</a:t>
            </a:r>
            <a:r>
              <a:rPr lang="ko-KR" altLang="en-US" sz="3600" dirty="0"/>
              <a:t>억 </a:t>
            </a:r>
            <a:r>
              <a:rPr lang="en-US" altLang="ko-KR" sz="3600" dirty="0"/>
              <a:t>4</a:t>
            </a:r>
            <a:r>
              <a:rPr lang="ko-KR" altLang="en-US" sz="3600" dirty="0"/>
              <a:t>천 </a:t>
            </a:r>
            <a:r>
              <a:rPr lang="en-US" altLang="ko-KR" sz="3600" dirty="0"/>
              <a:t>5</a:t>
            </a:r>
            <a:r>
              <a:rPr lang="ko-KR" altLang="en-US" sz="3600" dirty="0" err="1"/>
              <a:t>백만년</a:t>
            </a:r>
            <a:r>
              <a:rPr lang="en-US" altLang="ko-KR" sz="3600" dirty="0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ko-KR" sz="3600" dirty="0" smtClean="0">
              <a:latin typeface="7367_9"/>
            </a:endParaRPr>
          </a:p>
          <a:p>
            <a:r>
              <a:rPr lang="ko-KR" altLang="en-US" sz="3600" dirty="0" smtClean="0">
                <a:latin typeface="7367_9"/>
              </a:rPr>
              <a:t>③ 중생대</a:t>
            </a:r>
            <a:r>
              <a:rPr lang="en-US" altLang="ko-KR" sz="3600" dirty="0"/>
              <a:t>(2</a:t>
            </a:r>
            <a:r>
              <a:rPr lang="ko-KR" altLang="en-US" sz="3600" dirty="0"/>
              <a:t>억 </a:t>
            </a:r>
            <a:r>
              <a:rPr lang="en-US" altLang="ko-KR" sz="3600" dirty="0"/>
              <a:t>4</a:t>
            </a:r>
            <a:r>
              <a:rPr lang="ko-KR" altLang="en-US" sz="3600" dirty="0"/>
              <a:t>천 </a:t>
            </a:r>
            <a:r>
              <a:rPr lang="en-US" altLang="ko-KR" sz="3600" dirty="0"/>
              <a:t>5</a:t>
            </a:r>
            <a:r>
              <a:rPr lang="ko-KR" altLang="en-US" sz="3600" dirty="0" err="1"/>
              <a:t>백만년</a:t>
            </a:r>
            <a:r>
              <a:rPr lang="ko-KR" altLang="en-US" sz="3600" dirty="0"/>
              <a:t> </a:t>
            </a:r>
            <a:r>
              <a:rPr lang="en-US" altLang="ko-KR" sz="3600" dirty="0"/>
              <a:t>~ 6</a:t>
            </a:r>
            <a:r>
              <a:rPr lang="ko-KR" altLang="en-US" sz="3600" dirty="0"/>
              <a:t>천만년</a:t>
            </a:r>
            <a:r>
              <a:rPr lang="en-US" altLang="ko-KR" sz="3600" dirty="0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ko-KR" sz="3600" dirty="0" smtClean="0">
              <a:latin typeface="7367_9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sz="3600" dirty="0" smtClean="0">
                <a:latin typeface="7367_9"/>
              </a:rPr>
              <a:t>④ 신생대</a:t>
            </a:r>
            <a:r>
              <a:rPr lang="en-US" altLang="ko-KR" sz="3600" dirty="0"/>
              <a:t>(6</a:t>
            </a:r>
            <a:r>
              <a:rPr lang="ko-KR" altLang="en-US" sz="3600" dirty="0"/>
              <a:t>천만년 </a:t>
            </a:r>
            <a:r>
              <a:rPr lang="en-US" altLang="ko-KR" sz="3600" dirty="0"/>
              <a:t>~ 1</a:t>
            </a:r>
            <a:r>
              <a:rPr lang="ko-KR" altLang="en-US" sz="3600" dirty="0"/>
              <a:t>만년</a:t>
            </a:r>
            <a:r>
              <a:rPr lang="en-US" altLang="ko-KR" sz="3600" dirty="0"/>
              <a:t>)</a:t>
            </a:r>
            <a:r>
              <a:rPr lang="en-US" altLang="ko-KR" dirty="0">
                <a:latin typeface="7367_9"/>
              </a:rPr>
              <a:t/>
            </a:r>
            <a:br>
              <a:rPr lang="en-US" altLang="ko-KR" dirty="0">
                <a:latin typeface="7367_9"/>
              </a:rPr>
            </a:br>
            <a:endParaRPr lang="en-US" altLang="ko-KR" dirty="0">
              <a:latin typeface="7367_9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ko-KR" altLang="en-US" b="0" i="0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035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20781" y="354072"/>
            <a:ext cx="87137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 2. </a:t>
            </a:r>
            <a:r>
              <a:rPr lang="ko-KR" altLang="en-US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퇴적암과 지형</a:t>
            </a:r>
            <a:endParaRPr lang="en-US" altLang="ko-KR" sz="3600" b="1" dirty="0" smtClean="0">
              <a:solidFill>
                <a:srgbClr val="00B0F0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112474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(1)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전북 부안군 </a:t>
            </a:r>
            <a:r>
              <a:rPr lang="ko-KR" altLang="en-US" sz="3600" dirty="0" err="1" smtClean="0">
                <a:latin typeface="HY강B" pitchFamily="18" charset="-127"/>
                <a:ea typeface="HY강B" pitchFamily="18" charset="-127"/>
              </a:rPr>
              <a:t>격포리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해안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적벽강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채석강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092536"/>
            <a:ext cx="914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① 선캄브리아대의 편마암 </a:t>
            </a:r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+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중생대의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화강암 </a:t>
            </a:r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+ </a:t>
            </a:r>
            <a:r>
              <a:rPr lang="ko-KR" altLang="en-US" sz="3600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중생대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후기의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퇴적암</a:t>
            </a:r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+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소규모의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응회암 등이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분포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3815958"/>
            <a:ext cx="914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② 해안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절벽에는 해식 동굴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파식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대지</a:t>
            </a:r>
            <a:endParaRPr lang="en-US" altLang="ko-KR" sz="3600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유문암으로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이루어진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주상절리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연흔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층리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단층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습곡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등 다양한 지질 구조가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발달</a:t>
            </a:r>
            <a:endParaRPr lang="en-US" altLang="ko-KR" sz="3600" dirty="0" smtClean="0"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296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362" y="27456"/>
            <a:ext cx="9213879" cy="656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743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-144892" y="80549"/>
            <a:ext cx="87137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 2. </a:t>
            </a:r>
            <a:r>
              <a:rPr lang="ko-KR" altLang="en-US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퇴적암과 지형</a:t>
            </a:r>
            <a:endParaRPr lang="en-US" altLang="ko-KR" sz="3600" b="1" dirty="0" smtClean="0">
              <a:solidFill>
                <a:srgbClr val="00B0F0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726880"/>
            <a:ext cx="85996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(2)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마이산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373211"/>
            <a:ext cx="914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①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육성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기원의 퇴적암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주로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역암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)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으로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구성</a:t>
            </a:r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② 암반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표면에는 </a:t>
            </a:r>
            <a:r>
              <a:rPr lang="ko-KR" altLang="en-US" sz="3600" dirty="0" err="1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타포니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가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존재</a:t>
            </a:r>
            <a:endParaRPr lang="en-US" altLang="ko-KR" sz="3600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③ </a:t>
            </a:r>
            <a:r>
              <a:rPr lang="ko-KR" altLang="en-US" sz="3600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중생대</a:t>
            </a:r>
            <a:endParaRPr lang="ko-KR" altLang="en-US" sz="3600" dirty="0">
              <a:solidFill>
                <a:srgbClr val="FF0000"/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067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404664"/>
            <a:ext cx="8496944" cy="616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3925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http://tv01.search.naver.net/ugc?t=470x180&amp;q=http://cafefiles.naver.net/data21/2006/7/7/58/%C5%B8%C6%F7%B4%CF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14289"/>
            <a:ext cx="8678198" cy="65086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05365" y="116632"/>
            <a:ext cx="87137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3600" b="1" dirty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2</a:t>
            </a:r>
            <a:r>
              <a:rPr lang="en-US" altLang="ko-KR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.</a:t>
            </a:r>
            <a:r>
              <a:rPr lang="ko-KR" altLang="en-US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퇴적</a:t>
            </a:r>
            <a:r>
              <a:rPr lang="ko-KR" altLang="en-US" sz="3600" b="1" dirty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암</a:t>
            </a:r>
            <a:r>
              <a:rPr lang="ko-KR" altLang="en-US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과 지형</a:t>
            </a:r>
            <a:endParaRPr lang="ko-KR" altLang="en-US" sz="3600" dirty="0">
              <a:solidFill>
                <a:srgbClr val="00B0F0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5365" y="724054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(3)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홍도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5364" y="1406449"/>
            <a:ext cx="86151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①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해수의 침식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작용에 의한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해식절벽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해식동굴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 등이 발달해 있다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5364" y="2616309"/>
            <a:ext cx="82347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② 주로 풍화에 강한 석영 사암으로 된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사암층으로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 이루어져 있으며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얇게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이암층이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 분포하기도 한다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0"/>
            <a:ext cx="8604448" cy="6554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05365" y="116632"/>
            <a:ext cx="87137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3600" b="1" dirty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2</a:t>
            </a:r>
            <a:r>
              <a:rPr lang="en-US" altLang="ko-KR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.</a:t>
            </a:r>
            <a:r>
              <a:rPr lang="ko-KR" altLang="en-US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퇴적</a:t>
            </a:r>
            <a:r>
              <a:rPr lang="ko-KR" altLang="en-US" sz="3600" b="1" dirty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암</a:t>
            </a:r>
            <a:r>
              <a:rPr lang="ko-KR" altLang="en-US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과 지형</a:t>
            </a:r>
            <a:endParaRPr lang="ko-KR" altLang="en-US" sz="3600" dirty="0">
              <a:solidFill>
                <a:srgbClr val="00B0F0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5365" y="724054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(</a:t>
            </a:r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4</a:t>
            </a:r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)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태백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구문소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  <a:p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5364" y="1419841"/>
            <a:ext cx="8831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①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셰일층을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 포함한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고생대 초기의 퇴적층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이 분포한다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365" y="2708920"/>
            <a:ext cx="883113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② 과거 바다에서 퇴적된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석회암 지층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으로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삼엽충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완족류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 화석이 많이 발견되며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연흔과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건열도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 발견된다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15616" y="48691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http://</a:t>
            </a:r>
            <a:r>
              <a:rPr lang="en-US" altLang="ko-KR" dirty="0">
                <a:hlinkClick r:id="rId2"/>
              </a:rPr>
              <a:t>terms.naver.com/entry.nhn?docId=1834465&amp;cid=3935&amp;categoryId=3935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3603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05365" y="116632"/>
            <a:ext cx="87137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3600" b="1" dirty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2</a:t>
            </a:r>
            <a:r>
              <a:rPr lang="en-US" altLang="ko-KR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.</a:t>
            </a:r>
            <a:r>
              <a:rPr lang="ko-KR" altLang="en-US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퇴적</a:t>
            </a:r>
            <a:r>
              <a:rPr lang="ko-KR" altLang="en-US" sz="3600" b="1" dirty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암</a:t>
            </a:r>
            <a:r>
              <a:rPr lang="ko-KR" altLang="en-US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과 지형</a:t>
            </a:r>
            <a:endParaRPr lang="ko-KR" altLang="en-US" sz="3600" dirty="0">
              <a:solidFill>
                <a:srgbClr val="00B0F0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764704"/>
            <a:ext cx="8523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(5)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경남 고성군 </a:t>
            </a:r>
            <a:r>
              <a:rPr lang="ko-KR" altLang="en-US" sz="3600" dirty="0" err="1" smtClean="0">
                <a:latin typeface="HY강B" pitchFamily="18" charset="-127"/>
                <a:ea typeface="HY강B" pitchFamily="18" charset="-127"/>
              </a:rPr>
              <a:t>덕명리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 해안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9512" y="1340768"/>
            <a:ext cx="8523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① 중생대의 약 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1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억 년 전에 퇴적된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셰일층으로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 이루어져 있다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2492896"/>
            <a:ext cx="8280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② 다양한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공룡 발자국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새 발자국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화석이 대량으로 발견된다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645024"/>
            <a:ext cx="4104456" cy="317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6447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98868" y="116632"/>
            <a:ext cx="8713787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3600" b="1" dirty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※</a:t>
            </a:r>
            <a:r>
              <a:rPr lang="ko-KR" altLang="en-US" sz="3600" b="1" dirty="0" err="1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엽리</a:t>
            </a:r>
            <a:r>
              <a:rPr lang="ko-KR" altLang="en-US" sz="3600" b="1" dirty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 구조</a:t>
            </a:r>
            <a:endParaRPr lang="ko-KR" altLang="en-US" sz="3600" dirty="0">
              <a:solidFill>
                <a:srgbClr val="00B0F0"/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-</a:t>
            </a:r>
            <a:r>
              <a:rPr lang="ko-KR" altLang="en-US" sz="3600" dirty="0" err="1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엽리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: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광물이 압력이 작용하는 방향과 수직 방향으로 평행하게 재배열되어 나타나는 구조</a:t>
            </a:r>
          </a:p>
          <a:p>
            <a:endParaRPr lang="ko-KR" altLang="en-US" sz="3600" dirty="0">
              <a:solidFill>
                <a:srgbClr val="00B0F0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1221" y="2204864"/>
            <a:ext cx="87137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-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엽리의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 구분 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: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변성 광물 입자의 크기에 따라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편리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와 </a:t>
            </a:r>
            <a:r>
              <a:rPr lang="ko-KR" altLang="en-US" sz="3600" dirty="0" err="1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편마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 구조로 구분</a:t>
            </a:r>
          </a:p>
        </p:txBody>
      </p:sp>
      <p:pic>
        <p:nvPicPr>
          <p:cNvPr id="2052" name="_x214117424" descr="EMB000023c81b8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17032"/>
            <a:ext cx="3600399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_x214119664" descr="EMB000023c81b8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677201"/>
            <a:ext cx="4070570" cy="292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5753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12" y="692696"/>
            <a:ext cx="9015401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970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05365" y="116632"/>
            <a:ext cx="87137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3600" b="1" dirty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2</a:t>
            </a:r>
            <a:r>
              <a:rPr lang="en-US" altLang="ko-KR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.</a:t>
            </a:r>
            <a:r>
              <a:rPr lang="ko-KR" altLang="en-US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퇴적</a:t>
            </a:r>
            <a:r>
              <a:rPr lang="ko-KR" altLang="en-US" sz="3600" b="1" dirty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암</a:t>
            </a:r>
            <a:r>
              <a:rPr lang="ko-KR" altLang="en-US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과 지형</a:t>
            </a:r>
            <a:endParaRPr lang="ko-KR" altLang="en-US" sz="3600" dirty="0">
              <a:solidFill>
                <a:srgbClr val="00B0F0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980728"/>
            <a:ext cx="8595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(6)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해남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우항리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694114"/>
            <a:ext cx="85978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①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층리가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3600" dirty="0" err="1" smtClean="0">
                <a:latin typeface="HY강B" pitchFamily="18" charset="-127"/>
                <a:ea typeface="HY강B" pitchFamily="18" charset="-127"/>
              </a:rPr>
              <a:t>뚜렷</a:t>
            </a:r>
            <a:endParaRPr lang="en-US" altLang="ko-KR" sz="3600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②</a:t>
            </a:r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다양한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공룡 발자국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화석과 </a:t>
            </a:r>
            <a:r>
              <a:rPr lang="ko-KR" altLang="en-US" sz="3600" dirty="0" err="1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익룡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 발자국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화석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새 발자국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화석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공룡 뼈 화석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등이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존재 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-&gt;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익룡과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 새가 같은 서식지를 공유했음을 입증하는 최초의 사례</a:t>
            </a:r>
          </a:p>
        </p:txBody>
      </p:sp>
    </p:spTree>
    <p:extLst>
      <p:ext uri="{BB962C8B-B14F-4D97-AF65-F5344CB8AC3E}">
        <p14:creationId xmlns:p14="http://schemas.microsoft.com/office/powerpoint/2010/main" xmlns="" val="184196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0" y="188640"/>
            <a:ext cx="87137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3600" b="1" dirty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2</a:t>
            </a:r>
            <a:r>
              <a:rPr lang="en-US" altLang="ko-KR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.</a:t>
            </a:r>
            <a:r>
              <a:rPr lang="ko-KR" altLang="en-US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퇴적</a:t>
            </a:r>
            <a:r>
              <a:rPr lang="ko-KR" altLang="en-US" sz="3600" b="1" dirty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암</a:t>
            </a:r>
            <a:r>
              <a:rPr lang="ko-KR" altLang="en-US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과 지형</a:t>
            </a:r>
            <a:endParaRPr lang="ko-KR" altLang="en-US" sz="3600" dirty="0">
              <a:solidFill>
                <a:srgbClr val="00B0F0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9512" y="836712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(7)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강원도 </a:t>
            </a:r>
            <a:r>
              <a:rPr lang="ko-KR" altLang="en-US" sz="3600" dirty="0" err="1" smtClean="0">
                <a:latin typeface="HY강B" pitchFamily="18" charset="-127"/>
                <a:ea typeface="HY강B" pitchFamily="18" charset="-127"/>
              </a:rPr>
              <a:t>환선굴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412776"/>
            <a:ext cx="8964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① 고생대 전기의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석회암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이 지하수에 의해 침식되어 형성된 석회 동굴이다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2564904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② 석회 동굴 내부에는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용식공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동굴폭포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종유석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석순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석주 등이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존재한다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. 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650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0" y="188640"/>
            <a:ext cx="87137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3600" b="1" dirty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2</a:t>
            </a:r>
            <a:r>
              <a:rPr lang="en-US" altLang="ko-KR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.</a:t>
            </a:r>
            <a:r>
              <a:rPr lang="ko-KR" altLang="en-US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퇴적</a:t>
            </a:r>
            <a:r>
              <a:rPr lang="ko-KR" altLang="en-US" sz="3600" b="1" dirty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암</a:t>
            </a:r>
            <a:r>
              <a:rPr lang="ko-KR" altLang="en-US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과 지형</a:t>
            </a:r>
            <a:endParaRPr lang="ko-KR" altLang="en-US" sz="3600" dirty="0">
              <a:solidFill>
                <a:srgbClr val="00B0F0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9512" y="671691"/>
            <a:ext cx="896448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(8)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제주도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수월봉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 </a:t>
            </a:r>
            <a:endParaRPr lang="en-US" altLang="ko-KR" sz="3600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① </a:t>
            </a:r>
            <a:r>
              <a:rPr lang="ko-KR" altLang="en-US" sz="3600" dirty="0" err="1" smtClean="0">
                <a:latin typeface="HY강B" pitchFamily="18" charset="-127"/>
                <a:ea typeface="HY강B" pitchFamily="18" charset="-127"/>
              </a:rPr>
              <a:t>응회암층으로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 구성</a:t>
            </a:r>
            <a:endParaRPr lang="en-US" altLang="ko-KR" sz="3600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② 화산탄에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의해 퇴적층이 눌린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구조</a:t>
            </a:r>
            <a:endParaRPr lang="en-US" altLang="ko-KR" sz="3600" dirty="0" smtClean="0">
              <a:latin typeface="HY강B" pitchFamily="18" charset="-127"/>
              <a:ea typeface="HY강B" pitchFamily="18" charset="-127"/>
            </a:endParaRPr>
          </a:p>
          <a:p>
            <a:endParaRPr lang="en-US" altLang="ko-KR" sz="3600" dirty="0" smtClean="0">
              <a:latin typeface="HY강B" pitchFamily="18" charset="-127"/>
              <a:ea typeface="HY강B" pitchFamily="18" charset="-127"/>
            </a:endParaRPr>
          </a:p>
          <a:p>
            <a:endParaRPr lang="en-US" altLang="ko-KR" sz="3600" dirty="0">
              <a:latin typeface="HY강B" pitchFamily="18" charset="-127"/>
              <a:ea typeface="HY강B" pitchFamily="18" charset="-127"/>
            </a:endParaRPr>
          </a:p>
          <a:p>
            <a:endParaRPr lang="en-US" altLang="ko-KR" sz="3600" dirty="0" smtClean="0">
              <a:latin typeface="HY강B" pitchFamily="18" charset="-127"/>
              <a:ea typeface="HY강B" pitchFamily="18" charset="-127"/>
            </a:endParaRPr>
          </a:p>
          <a:p>
            <a:endParaRPr lang="en-US" altLang="ko-KR" sz="3600" dirty="0">
              <a:latin typeface="HY강B" pitchFamily="18" charset="-127"/>
              <a:ea typeface="HY강B" pitchFamily="18" charset="-127"/>
            </a:endParaRPr>
          </a:p>
          <a:p>
            <a:endParaRPr lang="en-US" altLang="ko-KR" sz="3600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③ 꼭대기는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용암 대지로 덮여 있고 해안에는 해식 절벽이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나타남</a:t>
            </a:r>
            <a:endParaRPr lang="en-US" altLang="ko-KR" sz="3600" dirty="0"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 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420888"/>
            <a:ext cx="4176464" cy="26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9694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732240" cy="676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857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32656"/>
            <a:ext cx="7411735" cy="65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007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610"/>
            <a:ext cx="9156725" cy="68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6984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33358" y="-39353"/>
            <a:ext cx="87137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3600" b="1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3600" b="1" dirty="0">
                <a:latin typeface="HY강B" pitchFamily="18" charset="-127"/>
                <a:ea typeface="HY강B" pitchFamily="18" charset="-127"/>
              </a:rPr>
              <a:t>-</a:t>
            </a:r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변성암의 종류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83009" y="-594777"/>
            <a:ext cx="5976664" cy="8551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7514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33358" y="260648"/>
            <a:ext cx="87137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 -</a:t>
            </a:r>
            <a:r>
              <a:rPr lang="ko-KR" altLang="en-US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변형 지형에서 볼 수 있는 지질 구조</a:t>
            </a:r>
            <a:endParaRPr lang="ko-KR" altLang="en-US" sz="3600" dirty="0">
              <a:solidFill>
                <a:srgbClr val="00B0F0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3702" y="1052736"/>
            <a:ext cx="85767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(1)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습곡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: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수평으로 쌓여 있던 지층이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양옆에서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 미는 힘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횡압력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)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을 받아 휘어진 지질 구조</a:t>
            </a:r>
          </a:p>
        </p:txBody>
      </p:sp>
      <p:pic>
        <p:nvPicPr>
          <p:cNvPr id="6145" name="_x214119344" descr="EMB000023c81b8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358" y="2782720"/>
            <a:ext cx="7939041" cy="381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992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33358" y="260648"/>
            <a:ext cx="87137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3600" b="1" dirty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-</a:t>
            </a:r>
            <a:r>
              <a:rPr lang="en-US" altLang="ko-KR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변형 지형에서 볼 수 있는 지질 구조</a:t>
            </a:r>
            <a:endParaRPr lang="ko-KR" altLang="en-US" sz="3600" dirty="0">
              <a:solidFill>
                <a:srgbClr val="00B0F0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7557" y="906979"/>
            <a:ext cx="86995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(2)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단층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: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지층에 힘이 작용하여 생긴 틈을 경계로 양쪽 지반이 상대적으로 이동하여 어긋난 구조</a:t>
            </a:r>
          </a:p>
        </p:txBody>
      </p:sp>
      <p:pic>
        <p:nvPicPr>
          <p:cNvPr id="7169" name="_x214118064" descr="EMB000023c81b8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24944"/>
            <a:ext cx="3600400" cy="348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214119424" descr="EMB000023c81b8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97351" y="2924944"/>
            <a:ext cx="4349794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9103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78" y="33265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-</a:t>
            </a:r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인천의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대이작도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3527" y="985885"/>
            <a:ext cx="87137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우리나라에서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가장 오래된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약 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25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억 년 전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)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변성암 존재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64804" y="2186214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습곡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단층 지형이 나타남</a:t>
            </a:r>
          </a:p>
        </p:txBody>
      </p:sp>
      <p:pic>
        <p:nvPicPr>
          <p:cNvPr id="8193" name="_x214119104" descr="EMB000023c81b8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24944"/>
            <a:ext cx="7934164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359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>
            <a:spLocks noChangeArrowheads="1"/>
          </p:cNvSpPr>
          <p:nvPr/>
        </p:nvSpPr>
        <p:spPr bwMode="auto">
          <a:xfrm>
            <a:off x="107504" y="116632"/>
            <a:ext cx="871378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accent3"/>
                </a:solidFill>
                <a:latin typeface="HY강B" pitchFamily="18" charset="-127"/>
                <a:ea typeface="HY강B" pitchFamily="18" charset="-127"/>
              </a:rPr>
              <a:t>학  </a:t>
            </a:r>
            <a:r>
              <a:rPr lang="ko-KR" altLang="en-US" sz="6000" b="1" dirty="0" err="1" smtClean="0">
                <a:solidFill>
                  <a:schemeClr val="accent3"/>
                </a:solidFill>
                <a:latin typeface="HY강B" pitchFamily="18" charset="-127"/>
                <a:ea typeface="HY강B" pitchFamily="18" charset="-127"/>
              </a:rPr>
              <a:t>습</a:t>
            </a:r>
            <a:r>
              <a:rPr lang="ko-KR" altLang="en-US" sz="6000" b="1" dirty="0" smtClean="0">
                <a:solidFill>
                  <a:schemeClr val="accent3"/>
                </a:solidFill>
                <a:latin typeface="HY강B" pitchFamily="18" charset="-127"/>
                <a:ea typeface="HY강B" pitchFamily="18" charset="-127"/>
              </a:rPr>
              <a:t>  목  표</a:t>
            </a:r>
            <a:endParaRPr lang="ko-KR" altLang="en-US" sz="6000" b="1" dirty="0">
              <a:solidFill>
                <a:schemeClr val="accent3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32557" y="1340768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-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한반도의 대표적인 관광지 중에서 </a:t>
            </a:r>
            <a:r>
              <a:rPr lang="ko-KR" altLang="en-US" sz="3600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퇴적 작용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으로 형성된 퇴적암과 그 지형의 지질학적 형성 과정을 설명할 수 있다</a:t>
            </a:r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190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20781" y="354072"/>
            <a:ext cx="87137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 1. </a:t>
            </a:r>
            <a:r>
              <a:rPr lang="ko-KR" altLang="en-US" sz="3600" b="1" dirty="0" smtClean="0">
                <a:solidFill>
                  <a:srgbClr val="00B0F0"/>
                </a:solidFill>
                <a:latin typeface="HY강B" pitchFamily="18" charset="-127"/>
                <a:ea typeface="HY강B" pitchFamily="18" charset="-127"/>
              </a:rPr>
              <a:t>퇴적암</a:t>
            </a:r>
            <a:endParaRPr lang="en-US" altLang="ko-KR" sz="3600" b="1" dirty="0" smtClean="0">
              <a:solidFill>
                <a:srgbClr val="00B0F0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4614" y="1000403"/>
            <a:ext cx="85804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(1)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퇴적암 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: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암석이 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풍화</a:t>
            </a:r>
            <a:r>
              <a:rPr lang="en-US" altLang="ko-KR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·</a:t>
            </a:r>
            <a:r>
              <a:rPr lang="ko-KR" altLang="en-US" sz="3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침식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되어 만들어진 </a:t>
            </a:r>
            <a:r>
              <a:rPr lang="ko-KR" altLang="en-US" sz="3600" dirty="0" err="1">
                <a:latin typeface="HY강B" pitchFamily="18" charset="-127"/>
                <a:ea typeface="HY강B" pitchFamily="18" charset="-127"/>
              </a:rPr>
              <a:t>쇄설물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물에 용해된 물질</a:t>
            </a:r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3600" dirty="0">
                <a:latin typeface="HY강B" pitchFamily="18" charset="-127"/>
                <a:ea typeface="HY강B" pitchFamily="18" charset="-127"/>
              </a:rPr>
              <a:t>생물의 유해 등이 쌓이거나 침전되어 굳어진 암석</a:t>
            </a:r>
          </a:p>
        </p:txBody>
      </p:sp>
    </p:spTree>
    <p:extLst>
      <p:ext uri="{BB962C8B-B14F-4D97-AF65-F5344CB8AC3E}">
        <p14:creationId xmlns:p14="http://schemas.microsoft.com/office/powerpoint/2010/main" xmlns="" val="33998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1_기본 디자인">
  <a:themeElements>
    <a:clrScheme name="1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기본 디자인">
  <a:themeElements>
    <a:clrScheme name="2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테마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4787</TotalTime>
  <Words>711</Words>
  <Application>Microsoft Office PowerPoint</Application>
  <PresentationFormat>화면 슬라이드 쇼(4:3)</PresentationFormat>
  <Paragraphs>119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굴림</vt:lpstr>
      <vt:lpstr>Arial</vt:lpstr>
      <vt:lpstr>HY강B</vt:lpstr>
      <vt:lpstr>맑은 고딕</vt:lpstr>
      <vt:lpstr>7367_9</vt:lpstr>
      <vt:lpstr>Dotum</vt:lpstr>
      <vt:lpstr>1_기본 디자인</vt:lpstr>
      <vt:lpstr>2_기본 디자인</vt:lpstr>
      <vt:lpstr>3_기본 디자인</vt:lpstr>
      <vt:lpstr>테마2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어느 것이 역전된 것일까요?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</vt:vector>
  </TitlesOfParts>
  <Company>카카오소프트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디자인카카오</dc:creator>
  <cp:lastModifiedBy>LG5645</cp:lastModifiedBy>
  <cp:revision>239</cp:revision>
  <dcterms:created xsi:type="dcterms:W3CDTF">2008-03-10T09:37:11Z</dcterms:created>
  <dcterms:modified xsi:type="dcterms:W3CDTF">2016-05-15T12:59:35Z</dcterms:modified>
</cp:coreProperties>
</file>